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  <p:sldMasterId id="2147483659" r:id="rId2"/>
  </p:sldMasterIdLst>
  <p:notesMasterIdLst>
    <p:notesMasterId r:id="rId13"/>
  </p:notesMasterIdLst>
  <p:sldIdLst>
    <p:sldId id="256" r:id="rId3"/>
    <p:sldId id="257" r:id="rId4"/>
    <p:sldId id="258" r:id="rId5"/>
    <p:sldId id="261" r:id="rId6"/>
    <p:sldId id="262" r:id="rId7"/>
    <p:sldId id="263" r:id="rId8"/>
    <p:sldId id="264" r:id="rId9"/>
    <p:sldId id="265" r:id="rId10"/>
    <p:sldId id="282" r:id="rId11"/>
    <p:sldId id="283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5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FEDC787E-E235-4999-A489-45B3D5321E2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C787E-E235-4999-A489-45B3D5321E2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C787E-E235-4999-A489-45B3D5321E2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C787E-E235-4999-A489-45B3D5321E2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C787E-E235-4999-A489-45B3D5321E2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C787E-E235-4999-A489-45B3D5321E2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C787E-E235-4999-A489-45B3D5321E2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C787E-E235-4999-A489-45B3D5321E2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C787E-E235-4999-A489-45B3D5321E2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C787E-E235-4999-A489-45B3D5321E2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C787E-E235-4999-A489-45B3D5321E2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-111" charset="0"/>
                  <a:ea typeface="+mn-ea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-111" charset="0"/>
                  <a:ea typeface="+mn-ea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-111" charset="0"/>
                  <a:ea typeface="+mn-ea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-111" charset="0"/>
                  <a:ea typeface="+mn-ea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-111" charset="0"/>
                <a:ea typeface="+mn-ea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-111" charset="0"/>
                <a:ea typeface="+mn-ea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-111" charset="0"/>
                <a:ea typeface="+mn-ea"/>
              </a:endParaRPr>
            </a:p>
          </p:txBody>
        </p:sp>
      </p:grpSp>
      <p:sp>
        <p:nvSpPr>
          <p:cNvPr id="1537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-111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z="1400" b="0">
                <a:solidFill>
                  <a:schemeClr val="bg2"/>
                </a:solidFill>
                <a:effectLst/>
                <a:latin typeface="Tahoma" charset="0"/>
              </a:defRPr>
            </a:lvl1pPr>
          </a:lstStyle>
          <a:p>
            <a:fld id="{992EAC87-C285-4F9D-94F3-7E2319CD34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979227-ABB8-4618-87E6-3AB6EF5FF1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D1F682-4540-412E-A06A-4ED423DD51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7A4019-F059-4B5F-86BA-856BC999C3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EFB54F-F4E5-4E3A-9151-6D7802E25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7BC01B-3600-48CC-A503-29261705DD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5CA56E-E4AB-40DC-9B82-B2F03EE540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D82C15-A6F0-4792-8DC4-8893045E78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2F0233-9662-4035-9316-0C787A00E4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F8ABE7-1159-49B7-85F9-D74FAAA66F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5DA3A8-61FC-414D-823C-D0B771FB9F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5331B-82AB-4D7B-8D19-9F9A20FC58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EF63C6-71F3-4F39-B276-B8ADA6E279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F4A86-E301-4B59-A13D-173921BCC8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9244CF-4236-4221-8F46-0DF66B8888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11F69C-EA57-4866-B1B0-762E610858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FD6F3-60ED-47AD-B1D1-0AADF19484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D6C2DC-976A-4854-A246-0CA9F4CC15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F1A68D-1CBA-4E6B-9A34-81E8F6F488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41F758-ACDC-4390-9041-8C896DB88C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CA588A-5120-4045-8462-F5633C56C7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0D2C52-76F6-489F-8823-2190B8642D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57E3DA-7010-4365-ACD5-7D0480CCCD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-111" charset="0"/>
              <a:ea typeface="+mn-ea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-111" charset="0"/>
              <a:ea typeface="+mn-ea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-111" charset="0"/>
              <a:ea typeface="+mn-ea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-111" charset="0"/>
              <a:ea typeface="+mn-ea"/>
            </a:endParaRP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-111" charset="0"/>
              <a:ea typeface="+mn-ea"/>
            </a:endParaRP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-111" charset="0"/>
              <a:ea typeface="+mn-ea"/>
            </a:endParaRP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-111" charset="0"/>
              <a:ea typeface="+mn-ea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fld id="{74A70410-3631-446D-BE9F-EC8CCAE7EFE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pitchFamily="-111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pitchFamily="-111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pitchFamily="-111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pitchFamily="-111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pitchFamily="-111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pitchFamily="-111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pitchFamily="-111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2"/>
        <a:buChar char="n"/>
        <a:defRPr sz="28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2"/>
        <a:buChar char="n"/>
        <a:defRPr sz="24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pitchFamily="-11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pitchFamily="-111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111" charset="2"/>
        <a:buChar char="n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111" charset="2"/>
        <a:buChar char="n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111" charset="2"/>
        <a:buChar char="n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111" charset="2"/>
        <a:buChar char="n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fld id="{071E4F74-CCF3-404D-9D4D-FFD1E4A9795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E2DAE3-AD72-47E8-B2D1-59A5BAC37A14}" type="slidenum">
              <a:rPr lang="en-US"/>
              <a:pPr/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UAPP 702: Research Methods for Urban &amp; Public Policy</a:t>
            </a:r>
            <a:br>
              <a:rPr 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Class Notes</a:t>
            </a:r>
            <a:r>
              <a:rPr 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Meeting 1</a:t>
            </a:r>
            <a:endParaRPr lang="en-US" sz="2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Danilo Yanich</a:t>
            </a:r>
          </a:p>
          <a:p>
            <a:pPr eaLnBrk="1" hangingPunct="1">
              <a:buFont typeface="Wingdings" charset="2"/>
              <a:buNone/>
            </a:pPr>
            <a:r>
              <a:rPr lang="en-US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Center for Community Research &amp; Service</a:t>
            </a:r>
          </a:p>
          <a:p>
            <a:pPr eaLnBrk="1" hangingPunct="1">
              <a:buFont typeface="Wingdings" charset="2"/>
              <a:buNone/>
            </a:pPr>
            <a:r>
              <a:rPr lang="en-US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School of Public Policy &amp; Administration</a:t>
            </a:r>
          </a:p>
          <a:p>
            <a:pPr eaLnBrk="1" hangingPunct="1">
              <a:buFont typeface="Wingdings" charset="2"/>
              <a:buNone/>
            </a:pPr>
            <a:r>
              <a:rPr lang="en-US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University of Delaware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2F40-FBA5-40E3-A0EE-841B02DB7C58}" type="slidenum">
              <a:rPr lang="en-US"/>
              <a:pPr/>
              <a:t>10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Then states the limitations in sidebar</a:t>
            </a:r>
            <a:endParaRPr lang="en-US" sz="16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017713"/>
            <a:ext cx="7391400" cy="46116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These findings report the views of 91 editors and news directors from print and broadcast media who responded to a questionnaire sent by</a:t>
            </a:r>
            <a:r>
              <a:rPr lang="en-US" sz="1800" b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fax</a:t>
            </a: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on July 15. Responses received through July 28 were tabulated.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The Columbia Journalism Review drew the names from membership lists of the American Society of Newspaper Editors, the American Society of Magazine Editors, the Radio-Television News Directors Association, the Associated Press Managing Editors, and the National Association of Black Journalists.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This survey is based upon a </a:t>
            </a:r>
            <a:r>
              <a:rPr lang="en-US" sz="1800" b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non-random</a:t>
            </a: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1800" b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self-selected</a:t>
            </a: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sample. The results represent the views of those who chose to respond to the survey; they are </a:t>
            </a:r>
            <a:r>
              <a:rPr lang="en-US" sz="1800" b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not generalizable</a:t>
            </a: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to the journalist population as a whole.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sz="18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They failed to add: “Apart from these major flaws, it’s a cool poll”.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21DD-98E7-488A-A516-2C6894E248FF}" type="slidenum">
              <a:rPr lang="en-US"/>
              <a:pPr/>
              <a:t>2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effectLst/>
              </a:rPr>
              <a:t>How do we know what we know?</a:t>
            </a: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286000"/>
            <a:ext cx="7772400" cy="41910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Epistemology</a:t>
            </a:r>
          </a:p>
          <a:p>
            <a:pPr lvl="1" eaLnBrk="1" hangingPunct="1"/>
            <a:r>
              <a:rPr lang="en-US" sz="3200" smtClean="0">
                <a:ea typeface="ＭＳ Ｐゴシック" charset="-128"/>
              </a:rPr>
              <a:t>the science of knowing</a:t>
            </a:r>
          </a:p>
          <a:p>
            <a:pPr lvl="1" eaLnBrk="1" hangingPunct="1"/>
            <a:endParaRPr lang="en-US" smtClean="0">
              <a:ea typeface="ＭＳ Ｐゴシック" charset="-128"/>
            </a:endParaRPr>
          </a:p>
          <a:p>
            <a:pPr eaLnBrk="1" hangingPunct="1"/>
            <a:r>
              <a:rPr lang="en-US" sz="360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Methodology</a:t>
            </a:r>
          </a:p>
          <a:p>
            <a:pPr lvl="1" eaLnBrk="1" hangingPunct="1"/>
            <a:r>
              <a:rPr lang="en-US" smtClean="0">
                <a:ea typeface="ＭＳ Ｐゴシック" charset="-128"/>
              </a:rPr>
              <a:t>the science of finding out</a:t>
            </a:r>
          </a:p>
          <a:p>
            <a:pPr eaLnBrk="1" hangingPunct="1">
              <a:buFont typeface="Wingdings" charset="2"/>
              <a:buNone/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12222-7BD9-4343-9C0F-47101D653B02}" type="slidenum">
              <a:rPr lang="en-US"/>
              <a:pPr/>
              <a:t>3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Inquiry is a natural human activity</a:t>
            </a:r>
            <a:endParaRPr lang="en-US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459287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Looking for reality is tricky business</a:t>
            </a:r>
          </a:p>
          <a:p>
            <a:pPr lvl="1" eaLnBrk="1" hangingPunct="1"/>
            <a:r>
              <a:rPr lang="en-US" sz="2400" b="1" smtClean="0">
                <a:ea typeface="ＭＳ Ｐゴシック" charset="-128"/>
              </a:rPr>
              <a:t>Reality is “up for grabs”</a:t>
            </a:r>
          </a:p>
          <a:p>
            <a:pPr lvl="1" eaLnBrk="1" hangingPunct="1"/>
            <a:r>
              <a:rPr lang="en-US" sz="2400" b="1" smtClean="0">
                <a:ea typeface="ＭＳ Ｐゴシック" charset="-128"/>
              </a:rPr>
              <a:t>Reality is “nothing but a collective hunch”</a:t>
            </a:r>
          </a:p>
          <a:p>
            <a:pPr eaLnBrk="1" hangingPunct="1"/>
            <a:endParaRPr lang="en-US" sz="2400" b="1" smtClean="0"/>
          </a:p>
          <a:p>
            <a:pPr eaLnBrk="1" hangingPunct="1"/>
            <a:r>
              <a:rPr lang="en-US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Many ways to explain unknown</a:t>
            </a:r>
            <a:endParaRPr lang="en-US" b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eaLnBrk="1" hangingPunct="1"/>
            <a:r>
              <a:rPr lang="en-US" sz="2400" b="1" smtClean="0">
                <a:ea typeface="ＭＳ Ｐゴシック" charset="-128"/>
              </a:rPr>
              <a:t>Revelation</a:t>
            </a:r>
          </a:p>
          <a:p>
            <a:pPr lvl="1" eaLnBrk="1" hangingPunct="1"/>
            <a:r>
              <a:rPr lang="en-US" sz="2400" b="1" smtClean="0">
                <a:ea typeface="ＭＳ Ｐゴシック" charset="-128"/>
              </a:rPr>
              <a:t>Logic</a:t>
            </a:r>
          </a:p>
          <a:p>
            <a:pPr lvl="1" eaLnBrk="1" hangingPunct="1"/>
            <a:r>
              <a:rPr lang="en-US" sz="2400" b="1" smtClean="0">
                <a:ea typeface="ＭＳ Ｐゴシック" charset="-128"/>
              </a:rPr>
              <a:t>Empiricism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71220-5E7C-4783-8BF8-29BF1EBC636C}" type="slidenum">
              <a:rPr lang="en-US"/>
              <a:pPr/>
              <a:t>4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Definition or Explanation of order</a:t>
            </a:r>
            <a:endParaRPr lang="en-US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656512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Coercion</a:t>
            </a:r>
          </a:p>
          <a:p>
            <a:pPr eaLnBrk="1" hangingPunct="1">
              <a:lnSpc>
                <a:spcPct val="90000"/>
              </a:lnSpc>
            </a:pPr>
            <a:endParaRPr lang="en-US" sz="2800" b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Shared values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endParaRPr lang="en-US" sz="2800" b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Exchange</a:t>
            </a:r>
          </a:p>
          <a:p>
            <a:pPr eaLnBrk="1" hangingPunct="1">
              <a:lnSpc>
                <a:spcPct val="90000"/>
              </a:lnSpc>
            </a:pPr>
            <a:endParaRPr lang="en-US" sz="2800" b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Each definition has fundamental implications for </a:t>
            </a:r>
            <a:r>
              <a:rPr lang="en-US" sz="2800" b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“knowing”</a:t>
            </a:r>
            <a:r>
              <a:rPr lang="en-US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the phenomenon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4FFBE-B5BA-4C75-82C7-BBA544057F30}" type="slidenum">
              <a:rPr lang="en-US"/>
              <a:pPr/>
              <a:t>5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Methodology—science of finding out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383087"/>
          </a:xfrm>
        </p:spPr>
        <p:txBody>
          <a:bodyPr/>
          <a:lstStyle/>
          <a:p>
            <a:pPr eaLnBrk="1" hangingPunct="1">
              <a:buFont typeface="Wingdings" pitchFamily="-111" charset="2"/>
              <a:buChar char="n"/>
              <a:defRPr/>
            </a:pP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  <a:p>
            <a:pPr eaLnBrk="1" hangingPunct="1">
              <a:buFont typeface="Wingdings" pitchFamily="-111" charset="2"/>
              <a:buChar char="n"/>
              <a:defRPr/>
            </a:pP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Looking for regularity</a:t>
            </a:r>
            <a:endParaRPr lang="en-US" b="1">
              <a:ea typeface="+mn-ea"/>
              <a:cs typeface="+mn-cs"/>
            </a:endParaRPr>
          </a:p>
          <a:p>
            <a:pPr eaLnBrk="1" hangingPunct="1">
              <a:buFont typeface="Wingdings" pitchFamily="-111" charset="2"/>
              <a:buNone/>
              <a:defRPr/>
            </a:pPr>
            <a:endParaRPr lang="en-US" b="1">
              <a:ea typeface="+mn-ea"/>
              <a:cs typeface="+mn-cs"/>
            </a:endParaRPr>
          </a:p>
          <a:p>
            <a:pPr eaLnBrk="1" hangingPunct="1">
              <a:buFont typeface="Wingdings" pitchFamily="-111" charset="2"/>
              <a:buChar char="n"/>
              <a:defRPr/>
            </a:pP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Language of ordinary discourse </a:t>
            </a: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vs</a:t>
            </a: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 language of science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E917-5649-4DEA-AFA0-3F6976F766A0}" type="slidenum">
              <a:rPr lang="en-US"/>
              <a:pPr/>
              <a:t>6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ea typeface="+mj-ea"/>
                <a:cs typeface="+mj-cs"/>
              </a:rPr>
              <a:t>Looking for reality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459287"/>
          </a:xfrm>
        </p:spPr>
        <p:txBody>
          <a:bodyPr/>
          <a:lstStyle/>
          <a:p>
            <a:pPr eaLnBrk="1" hangingPunct="1">
              <a:buFont typeface="Wingdings" pitchFamily="-111" charset="2"/>
              <a:buChar char="n"/>
              <a:defRPr/>
            </a:pP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Assertion must have logical and empirical support</a:t>
            </a:r>
            <a:endParaRPr lang="en-US" sz="3600" b="1">
              <a:solidFill>
                <a:schemeClr val="folHlink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  <a:p>
            <a:pPr eaLnBrk="1" hangingPunct="1">
              <a:buFont typeface="Wingdings" pitchFamily="-111" charset="2"/>
              <a:buNone/>
              <a:defRPr/>
            </a:pPr>
            <a:endParaRPr lang="en-US" b="1">
              <a:ea typeface="+mn-ea"/>
              <a:cs typeface="+mn-cs"/>
            </a:endParaRPr>
          </a:p>
          <a:p>
            <a:pPr eaLnBrk="1" hangingPunct="1">
              <a:buFont typeface="Wingdings" pitchFamily="-111" charset="2"/>
              <a:buChar char="n"/>
              <a:defRPr/>
            </a:pP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It must make sense and not contradict actual observation</a:t>
            </a:r>
          </a:p>
          <a:p>
            <a:pPr lvl="1" eaLnBrk="1" hangingPunct="1">
              <a:buFont typeface="Wingdings" pitchFamily="-111" charset="2"/>
              <a:buChar char="n"/>
              <a:defRPr/>
            </a:pPr>
            <a:r>
              <a:rPr lang="en-US" sz="2400" b="1"/>
              <a:t>Dark side of moon is cold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1537-E43E-406C-8809-3B2CBDE460FB}" type="slidenum">
              <a:rPr lang="en-US"/>
              <a:pPr/>
              <a:t>7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ea typeface="+mj-ea"/>
                <a:cs typeface="+mj-cs"/>
              </a:rPr>
              <a:t>Problem tree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362200"/>
            <a:ext cx="7772400" cy="3200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Cause and effect</a:t>
            </a:r>
            <a:endParaRPr lang="en-US" sz="28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</a:pPr>
            <a:endParaRPr lang="en-US" sz="2800" b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Logic vs empiricism vs revelation</a:t>
            </a:r>
            <a:endParaRPr lang="en-US" sz="28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</a:pPr>
            <a:endParaRPr lang="en-US" sz="2800" b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Importance of research to UA &amp; PP</a:t>
            </a:r>
          </a:p>
          <a:p>
            <a:pPr lvl="1" eaLnBrk="1" hangingPunct="1">
              <a:lnSpc>
                <a:spcPct val="80000"/>
              </a:lnSpc>
            </a:pPr>
            <a:endParaRPr lang="en-US" sz="2000" b="1" smtClean="0"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b="1" smtClean="0">
                <a:ea typeface="ＭＳ Ｐゴシック" charset="-128"/>
              </a:rPr>
              <a:t>Evaluation vs non-evaluation research</a:t>
            </a:r>
            <a:endParaRPr lang="en-US" sz="2000" smtClean="0"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A967-24F9-4018-BBAB-63D55E2722B5}" type="slidenum">
              <a:rPr lang="en-US"/>
              <a:pPr/>
              <a:t>8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ea typeface="+mj-ea"/>
                <a:cs typeface="+mj-cs"/>
              </a:rPr>
              <a:t>Ubiquity of research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800" b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Either producer or consumer of research or both</a:t>
            </a:r>
          </a:p>
          <a:p>
            <a:pPr eaLnBrk="1" hangingPunct="1">
              <a:lnSpc>
                <a:spcPct val="80000"/>
              </a:lnSpc>
            </a:pPr>
            <a:endParaRPr lang="en-US" sz="2800" b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Take a look at today’s newspaper to see how many reports of “scientific” studies are reported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803-5A71-4C6D-B43B-BB5DD2BFB009}" type="slidenum">
              <a:rPr lang="en-US"/>
              <a:pPr/>
              <a:t>9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“Would you want your kid to be a journalist?”*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3313112" cy="4114800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Give findings…</a:t>
            </a:r>
          </a:p>
        </p:txBody>
      </p:sp>
      <p:pic>
        <p:nvPicPr>
          <p:cNvPr id="35845" name="Picture 4" descr="poll-pie"/>
          <p:cNvPicPr>
            <a:picLocks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267200" y="2438400"/>
            <a:ext cx="3430588" cy="4114800"/>
          </a:xfrm>
          <a:noFill/>
        </p:spPr>
      </p:pic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4419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>
                <a:latin typeface="Arial" charset="0"/>
              </a:rPr>
              <a:t>*Poll reported in Columbia Journalism Review, Sept/Oct. 1999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pitchFamily="-111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pitchFamily="-111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508</TotalTime>
  <Words>243</Words>
  <Application>Microsoft Office PowerPoint</Application>
  <PresentationFormat>On-screen Show (4:3)</PresentationFormat>
  <Paragraphs>82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Tahoma</vt:lpstr>
      <vt:lpstr>ＭＳ Ｐゴシック</vt:lpstr>
      <vt:lpstr>Arial</vt:lpstr>
      <vt:lpstr>Wingdings</vt:lpstr>
      <vt:lpstr>Blends</vt:lpstr>
      <vt:lpstr>Custom Design</vt:lpstr>
      <vt:lpstr>UAPP 702: Research Methods for Urban &amp; Public Policy Class Notes, Meeting 1</vt:lpstr>
      <vt:lpstr>How do we know what we know? </vt:lpstr>
      <vt:lpstr>Inquiry is a natural human activity</vt:lpstr>
      <vt:lpstr>Definition or Explanation of order</vt:lpstr>
      <vt:lpstr>Methodology—science of finding out</vt:lpstr>
      <vt:lpstr>Looking for reality</vt:lpstr>
      <vt:lpstr>Problem tree</vt:lpstr>
      <vt:lpstr>Ubiquity of research</vt:lpstr>
      <vt:lpstr>“Would you want your kid to be a journalist?”*</vt:lpstr>
      <vt:lpstr>Then states the limitations in sidebar</vt:lpstr>
    </vt:vector>
  </TitlesOfParts>
  <Company>University of Delaware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UAPP702/UAPP402</dc:title>
  <dc:subject>Course Introduction and Overview</dc:subject>
  <dc:creator>Danilo Yanich</dc:creator>
  <cp:lastModifiedBy>Steven Peuquet</cp:lastModifiedBy>
  <cp:revision>39</cp:revision>
  <dcterms:created xsi:type="dcterms:W3CDTF">2002-09-23T16:35:12Z</dcterms:created>
  <dcterms:modified xsi:type="dcterms:W3CDTF">2011-09-01T16:43:19Z</dcterms:modified>
</cp:coreProperties>
</file>